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61" r:id="rId4"/>
    <p:sldId id="262" r:id="rId5"/>
    <p:sldId id="263" r:id="rId6"/>
    <p:sldId id="264" r:id="rId7"/>
    <p:sldId id="269" r:id="rId8"/>
    <p:sldId id="267" r:id="rId9"/>
    <p:sldId id="268" r:id="rId10"/>
    <p:sldId id="266" r:id="rId11"/>
    <p:sldId id="270" r:id="rId12"/>
    <p:sldId id="271" r:id="rId13"/>
    <p:sldId id="272" r:id="rId14"/>
    <p:sldId id="273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74" r:id="rId24"/>
    <p:sldId id="265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AFD"/>
    <a:srgbClr val="E0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67C19-70F7-4618-8635-17E9757E3BA5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E0579-17B5-4A7E-ACCD-6613AE106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33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</a:rPr>
              <a:t>Открытие новых знаний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Ребята, а почему фонарик не нужно включать в розетку?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</a:rPr>
              <a:t>Открытие новых знаний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Фонарик не нужно включать в розетку, потому что он работает с помощью батареек.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</a:rPr>
              <a:t>Открытие новых знаний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Найдите все приборы, которые работают от батареек.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</a:rPr>
              <a:t>Открытие новых знаний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— Вставьте пропущенное слово.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</a:rPr>
              <a:t>Проверка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</a:rPr>
              <a:t>Открытие новых знаний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</a:rPr>
              <a:t>— Как вы считаете, куда нужно выбрасывать использованные батарейки?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</a:rPr>
              <a:t>Проверка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E0024-34FA-4FA0-814C-2CF59BC30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B8ECAA-7956-4879-8C26-D3D80BFDDF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430D69-3615-41ED-8276-B875C14D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9631A-B788-4B2E-8FAB-FFD76CBC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9F862D-64BE-4B61-9EE6-780692E0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095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22D83-798E-4D45-B3E4-207B2C0B3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C41BDA-CDB5-4E59-92F1-049DCA4DD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ADADC2-B2FE-4651-B070-3DE27645B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B23DEE-E927-403B-9A48-E4DC556B2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BD7A89-1604-49BD-95B6-7FA70065D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01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2C2FC9-93F0-4CE3-9559-FAA8AB8C2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33D3A9-A1A8-40AF-BCC2-0CA06ACAE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F320BB-76D6-4057-A24D-526255DDB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C4D026-5805-43FE-A2E9-CB09709BE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2C2BB-CD23-492C-B463-5BD8BD4F3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9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4340E-35E0-4D0D-9766-BD4955507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BABEFF-3648-4D0B-9FA9-C96F8D90E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6F3D8B-9248-4080-AA0D-F87EBA430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55C191-63F7-4929-891A-B20A9B135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0CB93E-C852-4C62-8608-A17CC716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C1EFAA-9A46-4280-A242-4F7E63641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314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B05C08-FF2A-4D2F-8529-7EF327F80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1A6A07-8338-4728-B0AD-3A17C47AE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6A2447-2544-4BAD-8F5F-3B5808E05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51524EA-5CE4-4AAA-B0F3-36EDF17315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4DC240-AAAD-49E8-832D-2D6D39D482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2F120D-18FA-4A12-933D-C2D8C0838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D5B993-9314-4279-B796-433E6B8CC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C4B4C6-D637-4ECB-A1D7-1BAF8BFCB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93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F68D8-4792-420C-8365-9A008B30B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F9751A5-BA52-41F6-9000-A33DE1C0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41845A-FE8D-4037-9232-D20C8F6D1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415B9FD-FAA9-47AF-BFF3-36506F956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7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87F272-1489-4494-9AE6-EE62399C5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591317-5AD0-423A-A2AC-D01811FDD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B3DFB9-1B80-406C-B3FC-E1E69CFA6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30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656DB-26C5-4B39-9583-44C52560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54F412-A1C2-4BA0-9F74-1DBE2F20F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F611F2-6EAD-43F5-B8E5-B22DE69C5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68498D-0ECA-49F1-84A3-9AE506D9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0B20F3-967F-42BB-B70B-51D98E1AF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969C37-2902-4B93-8C6D-79EF2EE46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90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FD2F7-67C1-4F7E-8EE3-817B62FF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E745F5-2A08-4167-B06E-8F73AE6073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04C8FE-10E7-43B4-AE9C-BEA1DB6F73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EEC2EF-13EC-4AA1-9D49-A2AB8FEAB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31E18B-11CF-4B93-B27F-0F8C0871B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03C705-ECB2-49AD-9282-1E04E3368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05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65F6C0-D89D-4B78-A2E2-16D3A8520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98F764-8640-4FAA-A003-86F9A5F85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BFFBEA-2A6D-46A8-B6CE-61D19B9C5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F79226-8268-4BFF-97DF-739C705C1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03DCCD-5FC8-43D1-B8E2-895366179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22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EDFBED-C2D3-40EC-9BB5-EB644CFC4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32CAAB-DE4B-4FF5-9FB9-9590C4993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C7D586-8E1F-4F40-92F0-80323B176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06DF0B-C769-4925-BA62-9A64F5411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204A78-868E-408B-93AC-630C15913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707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994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F8DF5-5912-4DAB-952A-6B559BEE6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0A0B63-71A5-473E-82E3-0E443D478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ACEA6-219F-4C90-9650-F9B30D33F8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FB84F-0CCF-4AC6-8E6D-E73711E89F50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D3402C-02CB-4324-9603-A50D143AF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993DD4-EF7D-4B28-A028-656F27B5B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2C466-216B-4BAE-8BFC-CF76DEC33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71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4.wdp"/><Relationship Id="rId7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8.wdp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F9CC6D2-F2EA-4DE5-BD1F-81D2C3308791}"/>
              </a:ext>
            </a:extLst>
          </p:cNvPr>
          <p:cNvGrpSpPr/>
          <p:nvPr/>
        </p:nvGrpSpPr>
        <p:grpSpPr>
          <a:xfrm>
            <a:off x="1584959" y="97311"/>
            <a:ext cx="3755887" cy="2463009"/>
            <a:chOff x="6993835" y="381791"/>
            <a:chExt cx="5194852" cy="3047209"/>
          </a:xfrm>
        </p:grpSpPr>
        <p:sp>
          <p:nvSpPr>
            <p:cNvPr id="6" name="Облачко с текстом: овальное 5">
              <a:extLst>
                <a:ext uri="{FF2B5EF4-FFF2-40B4-BE49-F238E27FC236}">
                  <a16:creationId xmlns:a16="http://schemas.microsoft.com/office/drawing/2014/main" id="{30E4CDC5-91F0-451A-B615-33B977934194}"/>
                </a:ext>
              </a:extLst>
            </p:cNvPr>
            <p:cNvSpPr/>
            <p:nvPr/>
          </p:nvSpPr>
          <p:spPr>
            <a:xfrm>
              <a:off x="6993835" y="381791"/>
              <a:ext cx="5194852" cy="3047209"/>
            </a:xfrm>
            <a:prstGeom prst="wedgeEllipseCallout">
              <a:avLst>
                <a:gd name="adj1" fmla="val 39528"/>
                <a:gd name="adj2" fmla="val 50725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54BC1D-FFDA-431B-BEF9-802D2B6E0544}"/>
                </a:ext>
              </a:extLst>
            </p:cNvPr>
            <p:cNvSpPr txBox="1"/>
            <p:nvPr/>
          </p:nvSpPr>
          <p:spPr>
            <a:xfrm>
              <a:off x="7191818" y="1132174"/>
              <a:ext cx="4770782" cy="129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Здравствуйте, ребята. 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Рады вас видеть.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Желаем удачи!</a:t>
              </a:r>
            </a:p>
          </p:txBody>
        </p:sp>
      </p:grp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7B84416-0DCF-4B74-A5A2-C5BA38FA7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59667" r="95667">
                        <a14:foregroundMark x1="62556" y1="48500" x2="64667" y2="52500"/>
                        <a14:foregroundMark x1="59667" y1="43000" x2="60556" y2="46000"/>
                        <a14:foregroundMark x1="62000" y1="64667" x2="62000" y2="64667"/>
                        <a14:foregroundMark x1="68889" y1="66833" x2="68889" y2="66833"/>
                        <a14:foregroundMark x1="65444" y1="73167" x2="65444" y2="73167"/>
                        <a14:foregroundMark x1="67222" y1="73500" x2="64444" y2="73500"/>
                        <a14:foregroundMark x1="63000" y1="47167" x2="64111" y2="48000"/>
                        <a14:backgroundMark x1="69000" y1="63167" x2="69000" y2="63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730"/>
          <a:stretch/>
        </p:blipFill>
        <p:spPr bwMode="auto">
          <a:xfrm>
            <a:off x="5979381" y="-1386376"/>
            <a:ext cx="5854589" cy="924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31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BEF35D-21CA-4B66-99A7-E5C68A373B24}"/>
              </a:ext>
            </a:extLst>
          </p:cNvPr>
          <p:cNvSpPr txBox="1"/>
          <p:nvPr/>
        </p:nvSpPr>
        <p:spPr>
          <a:xfrm>
            <a:off x="3337063" y="880767"/>
            <a:ext cx="609765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680"/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тропинкам я бегу,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 тропинки не могу.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Где меня ребята нет,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зажжётся в доме свет!</a:t>
            </a:r>
          </a:p>
          <a:p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дальним селам, городам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Кто идет по проводам?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Светлое величество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Это:  </a:t>
            </a:r>
            <a:endParaRPr lang="ru-RU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13F8E4-936A-442C-BAC7-CDCA1ABF8AD1}"/>
              </a:ext>
            </a:extLst>
          </p:cNvPr>
          <p:cNvSpPr txBox="1"/>
          <p:nvPr/>
        </p:nvSpPr>
        <p:spPr>
          <a:xfrm>
            <a:off x="4412974" y="4681331"/>
            <a:ext cx="3607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электричество</a:t>
            </a:r>
          </a:p>
        </p:txBody>
      </p:sp>
    </p:spTree>
    <p:extLst>
      <p:ext uri="{BB962C8B-B14F-4D97-AF65-F5344CB8AC3E}">
        <p14:creationId xmlns:p14="http://schemas.microsoft.com/office/powerpoint/2010/main" val="39937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F095041-3ED0-4126-8C5E-3E9E6ABFE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59" b="90493" l="10000" r="90000">
                        <a14:foregroundMark x1="44643" y1="31514" x2="40000" y2="31514"/>
                        <a14:foregroundMark x1="56905" y1="90493" x2="56905" y2="904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881" y="566254"/>
            <a:ext cx="8001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C7F705BC-C5D1-4F2B-8A79-B1E8A6B78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3" b="95667" l="10000" r="90000">
                        <a14:foregroundMark x1="49778" y1="95833" x2="51889" y2="90333"/>
                        <a14:foregroundMark x1="47111" y1="11333" x2="47111" y2="11333"/>
                        <a14:foregroundMark x1="47111" y1="11333" x2="50333" y2="7333"/>
                        <a14:foregroundMark x1="66667" y1="31833" x2="66667" y2="31833"/>
                        <a14:foregroundMark x1="68222" y1="31833" x2="68222" y2="31833"/>
                        <a14:foregroundMark x1="67778" y1="34167" x2="67778" y2="34167"/>
                        <a14:foregroundMark x1="67222" y1="32667" x2="67222" y2="32667"/>
                        <a14:foregroundMark x1="68778" y1="36500" x2="68778" y2="36500"/>
                        <a14:foregroundMark x1="68222" y1="35833" x2="68222" y2="27833"/>
                        <a14:foregroundMark x1="69778" y1="37333" x2="69333" y2="34167"/>
                        <a14:foregroundMark x1="69240" y1="37500" x2="69333" y2="38167"/>
                        <a14:foregroundMark x1="69194" y1="37167" x2="69240" y2="37500"/>
                        <a14:foregroundMark x1="67667" y1="26167" x2="69194" y2="37167"/>
                        <a14:foregroundMark x1="68111" y1="25833" x2="68111" y2="25833"/>
                        <a14:foregroundMark x1="69333" y1="40000" x2="68667" y2="39000"/>
                        <a14:foregroundMark x1="67889" y1="26833" x2="67889" y2="25333"/>
                        <a14:foregroundMark x1="69378" y1="38667" x2="67444" y2="43333"/>
                        <a14:foregroundMark x1="69862" y1="37500" x2="69378" y2="38667"/>
                        <a14:foregroundMark x1="70000" y1="37167" x2="69862" y2="37500"/>
                        <a14:foregroundMark x1="67444" y1="25000" x2="68111" y2="25667"/>
                        <a14:foregroundMark x1="68111" y1="25833" x2="68111" y2="25833"/>
                        <a14:foregroundMark x1="70222" y1="37833" x2="70222" y2="37833"/>
                        <a14:foregroundMark x1="67889" y1="25667" x2="67889" y2="25667"/>
                        <a14:foregroundMark x1="68667" y1="25667" x2="68667" y2="25667"/>
                        <a14:backgroundMark x1="28667" y1="17667" x2="28667" y2="17667"/>
                        <a14:backgroundMark x1="30778" y1="14500" x2="36667" y2="8833"/>
                        <a14:backgroundMark x1="27667" y1="39000" x2="35556" y2="8833"/>
                        <a14:backgroundMark x1="69722" y1="44541" x2="69778" y2="45333"/>
                        <a14:backgroundMark x1="68398" y1="25667" x2="68417" y2="25936"/>
                        <a14:backgroundMark x1="68371" y1="25283" x2="68398" y2="25667"/>
                        <a14:backgroundMark x1="67778" y1="16833" x2="68266" y2="23788"/>
                        <a14:backgroundMark x1="70222" y1="38667" x2="70222" y2="38667"/>
                        <a14:backgroundMark x1="70556" y1="37167" x2="70556" y2="37167"/>
                        <a14:backgroundMark x1="70222" y1="37167" x2="70222" y2="37167"/>
                        <a14:backgroundMark x1="70333" y1="37500" x2="70333" y2="3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2522">
            <a:off x="6427306" y="2036187"/>
            <a:ext cx="2089219" cy="139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A09B2F-E2E0-4088-9370-65E7572DA470}"/>
              </a:ext>
            </a:extLst>
          </p:cNvPr>
          <p:cNvSpPr txBox="1"/>
          <p:nvPr/>
        </p:nvSpPr>
        <p:spPr>
          <a:xfrm>
            <a:off x="327715" y="956097"/>
            <a:ext cx="674364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80"/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 — стеклянный пузырёк,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49580"/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живёт в нём огонёк,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49580"/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Днём он спит,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49580"/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как проснётся —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Ярким пламенем зажжётся.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56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25D0D3D9-87F8-4603-AB42-E782C4577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0" b="91351" l="10000" r="90000">
                        <a14:foregroundMark x1="36778" y1="45225" x2="36778" y2="45225"/>
                        <a14:foregroundMark x1="53778" y1="23604" x2="53778" y2="23604"/>
                        <a14:foregroundMark x1="51111" y1="12252" x2="51111" y2="12252"/>
                        <a14:foregroundMark x1="59000" y1="41802" x2="59000" y2="41802"/>
                        <a14:foregroundMark x1="48222" y1="91351" x2="48222" y2="913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4655" y="-218230"/>
            <a:ext cx="5912954" cy="364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FB0F1F04-DD1E-4552-A4A9-0FD76F1AB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75" b="94821" l="10000" r="90000">
                        <a14:foregroundMark x1="48000" y1="9286" x2="48000" y2="9286"/>
                        <a14:foregroundMark x1="50000" y1="8839" x2="48111" y2="4375"/>
                        <a14:foregroundMark x1="46556" y1="7232" x2="46556" y2="7232"/>
                        <a14:foregroundMark x1="48000" y1="7857" x2="48000" y2="7857"/>
                        <a14:foregroundMark x1="50111" y1="7500" x2="48333" y2="7411"/>
                        <a14:foregroundMark x1="48000" y1="9821" x2="48667" y2="7500"/>
                        <a14:foregroundMark x1="47556" y1="7946" x2="49556" y2="8393"/>
                        <a14:foregroundMark x1="59889" y1="93214" x2="59889" y2="93214"/>
                        <a14:foregroundMark x1="59889" y1="93214" x2="55111" y2="80536"/>
                        <a14:foregroundMark x1="55111" y1="80536" x2="55556" y2="74196"/>
                        <a14:foregroundMark x1="60000" y1="94821" x2="60000" y2="94821"/>
                        <a14:backgroundMark x1="43444" y1="10446" x2="43444" y2="10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091" y="347870"/>
            <a:ext cx="2295387" cy="285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EEA5B68C-489A-4ECD-A035-33B379A9E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379" y="243071"/>
            <a:ext cx="1795256" cy="30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61F946D2-A432-4C9F-B8BD-CB50CC7D9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536" y="918514"/>
            <a:ext cx="2925021" cy="194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icture background">
            <a:extLst>
              <a:ext uri="{FF2B5EF4-FFF2-40B4-BE49-F238E27FC236}">
                <a16:creationId xmlns:a16="http://schemas.microsoft.com/office/drawing/2014/main" id="{095A6190-953C-4870-A74D-8111DB892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691" y="3765790"/>
            <a:ext cx="1795255" cy="274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Picture background">
            <a:extLst>
              <a:ext uri="{FF2B5EF4-FFF2-40B4-BE49-F238E27FC236}">
                <a16:creationId xmlns:a16="http://schemas.microsoft.com/office/drawing/2014/main" id="{B373FA47-9934-475C-B2F9-03FF5A3EE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157" y="3429908"/>
            <a:ext cx="2375763" cy="308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61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93FBC4D8-55E1-4780-B8C7-3C9DA2A51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663" y="576262"/>
            <a:ext cx="8572500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FE41DB5E-B978-4E46-8AD5-7AC0B37870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13"/>
          <a:stretch/>
        </p:blipFill>
        <p:spPr bwMode="auto">
          <a:xfrm>
            <a:off x="215071" y="576262"/>
            <a:ext cx="3490913" cy="590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169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5689713E-4C2C-46E8-B92D-5C17890ED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73222" y1="34074" x2="73222" y2="34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040" y="918210"/>
            <a:ext cx="7120890" cy="427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150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1BA7B28E-4358-40DD-831E-78D111402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647700"/>
            <a:ext cx="85725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>
            <a:extLst>
              <a:ext uri="{FF2B5EF4-FFF2-40B4-BE49-F238E27FC236}">
                <a16:creationId xmlns:a16="http://schemas.microsoft.com/office/drawing/2014/main" id="{9E8B8010-1501-4897-B299-E546A6193288}"/>
              </a:ext>
            </a:extLst>
          </p:cNvPr>
          <p:cNvSpPr/>
          <p:nvPr/>
        </p:nvSpPr>
        <p:spPr>
          <a:xfrm>
            <a:off x="1809720" y="5929330"/>
            <a:ext cx="4786346" cy="785818"/>
          </a:xfrm>
          <a:prstGeom prst="cloud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Тепловая электростанция</a:t>
            </a:r>
          </a:p>
        </p:txBody>
      </p:sp>
    </p:spTree>
    <p:extLst>
      <p:ext uri="{BB962C8B-B14F-4D97-AF65-F5344CB8AC3E}">
        <p14:creationId xmlns:p14="http://schemas.microsoft.com/office/powerpoint/2010/main" val="1157495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9C1163B0-FE51-42C9-901F-EB2ED15BB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>
            <a:extLst>
              <a:ext uri="{FF2B5EF4-FFF2-40B4-BE49-F238E27FC236}">
                <a16:creationId xmlns:a16="http://schemas.microsoft.com/office/drawing/2014/main" id="{AD3A5B77-75C6-4363-AC63-DA5A03D4ADBB}"/>
              </a:ext>
            </a:extLst>
          </p:cNvPr>
          <p:cNvSpPr/>
          <p:nvPr/>
        </p:nvSpPr>
        <p:spPr>
          <a:xfrm>
            <a:off x="1809720" y="5929330"/>
            <a:ext cx="4786346" cy="785818"/>
          </a:xfrm>
          <a:prstGeom prst="cloud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Атомная электростанция</a:t>
            </a:r>
          </a:p>
        </p:txBody>
      </p:sp>
    </p:spTree>
    <p:extLst>
      <p:ext uri="{BB962C8B-B14F-4D97-AF65-F5344CB8AC3E}">
        <p14:creationId xmlns:p14="http://schemas.microsoft.com/office/powerpoint/2010/main" val="289266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2A38C7BD-E44C-4F97-90E1-57A82482B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0"/>
            <a:ext cx="10282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>
            <a:extLst>
              <a:ext uri="{FF2B5EF4-FFF2-40B4-BE49-F238E27FC236}">
                <a16:creationId xmlns:a16="http://schemas.microsoft.com/office/drawing/2014/main" id="{0EA6F6EC-ACE7-407F-8768-B5690CE1F20D}"/>
              </a:ext>
            </a:extLst>
          </p:cNvPr>
          <p:cNvSpPr/>
          <p:nvPr/>
        </p:nvSpPr>
        <p:spPr>
          <a:xfrm>
            <a:off x="1809720" y="5929330"/>
            <a:ext cx="4786346" cy="785818"/>
          </a:xfrm>
          <a:prstGeom prst="cloud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Ветряная электростанция</a:t>
            </a:r>
          </a:p>
        </p:txBody>
      </p:sp>
    </p:spTree>
    <p:extLst>
      <p:ext uri="{BB962C8B-B14F-4D97-AF65-F5344CB8AC3E}">
        <p14:creationId xmlns:p14="http://schemas.microsoft.com/office/powerpoint/2010/main" val="1674833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а 42 из 2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Облако 3"/>
          <p:cNvSpPr/>
          <p:nvPr/>
        </p:nvSpPr>
        <p:spPr>
          <a:xfrm>
            <a:off x="1809720" y="5929330"/>
            <a:ext cx="4786346" cy="785818"/>
          </a:xfrm>
          <a:prstGeom prst="cloud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гидроэлектростанция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Picture background">
            <a:extLst>
              <a:ext uri="{FF2B5EF4-FFF2-40B4-BE49-F238E27FC236}">
                <a16:creationId xmlns:a16="http://schemas.microsoft.com/office/drawing/2014/main" id="{FA38973D-08D6-4079-85D1-14B2BFFE5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710" y="485679"/>
            <a:ext cx="9056370" cy="588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314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cture background">
            <a:extLst>
              <a:ext uri="{FF2B5EF4-FFF2-40B4-BE49-F238E27FC236}">
                <a16:creationId xmlns:a16="http://schemas.microsoft.com/office/drawing/2014/main" id="{359BC6B2-759F-4296-9BDB-FB0A81F65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166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icture background">
            <a:extLst>
              <a:ext uri="{FF2B5EF4-FFF2-40B4-BE49-F238E27FC236}">
                <a16:creationId xmlns:a16="http://schemas.microsoft.com/office/drawing/2014/main" id="{E470E520-7556-4BAE-A013-56FDC0B5B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42" b="98326" l="2750" r="96813">
                        <a14:foregroundMark x1="46813" y1="4324" x2="6875" y2="80823"/>
                        <a14:foregroundMark x1="6875" y1="80823" x2="8375" y2="88075"/>
                        <a14:foregroundMark x1="8375" y1="88075" x2="51313" y2="4742"/>
                        <a14:foregroundMark x1="4063" y1="85635" x2="10188" y2="93166"/>
                        <a14:foregroundMark x1="10188" y1="93166" x2="39563" y2="97071"/>
                        <a14:foregroundMark x1="39563" y1="97071" x2="48750" y2="96932"/>
                        <a14:foregroundMark x1="48750" y1="96932" x2="56938" y2="97350"/>
                        <a14:foregroundMark x1="56938" y1="97350" x2="75000" y2="96862"/>
                        <a14:foregroundMark x1="75000" y1="96862" x2="84313" y2="96932"/>
                        <a14:foregroundMark x1="84313" y1="96932" x2="94625" y2="94840"/>
                        <a14:foregroundMark x1="94625" y1="94840" x2="96813" y2="88145"/>
                        <a14:foregroundMark x1="96813" y1="88145" x2="91813" y2="79428"/>
                        <a14:foregroundMark x1="53312" y1="70223" x2="52312" y2="51464"/>
                        <a14:foregroundMark x1="52312" y1="51464" x2="43938" y2="49791"/>
                        <a14:foregroundMark x1="43938" y1="49791" x2="51500" y2="33403"/>
                        <a14:foregroundMark x1="51500" y1="33403" x2="48688" y2="28312"/>
                        <a14:foregroundMark x1="53688" y1="15690" x2="80813" y2="62064"/>
                        <a14:foregroundMark x1="53312" y1="69317" x2="45750" y2="79568"/>
                        <a14:foregroundMark x1="90250" y1="84170" x2="79875" y2="68131"/>
                        <a14:foregroundMark x1="92063" y1="90795" x2="47625" y2="93584"/>
                        <a14:foregroundMark x1="47625" y1="93584" x2="46125" y2="93166"/>
                        <a14:foregroundMark x1="4063" y1="90377" x2="41813" y2="87866"/>
                        <a14:foregroundMark x1="41813" y1="87866" x2="50938" y2="89819"/>
                        <a14:foregroundMark x1="50938" y1="89819" x2="6688" y2="95258"/>
                        <a14:foregroundMark x1="6688" y1="95258" x2="6688" y2="95258"/>
                        <a14:foregroundMark x1="5813" y1="85356" x2="1688" y2="91353"/>
                        <a14:foregroundMark x1="1688" y1="91353" x2="10938" y2="97420"/>
                        <a14:foregroundMark x1="10938" y1="97420" x2="23125" y2="98396"/>
                        <a14:foregroundMark x1="23125" y1="98396" x2="41375" y2="95886"/>
                        <a14:foregroundMark x1="2875" y1="95258" x2="2750" y2="87657"/>
                        <a14:foregroundMark x1="2750" y1="87657" x2="2875" y2="87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59" y="609462"/>
            <a:ext cx="5501805" cy="493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780462-0731-4977-98AA-4673FC9FD2E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4" y="609462"/>
            <a:ext cx="2109001" cy="1129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752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icture background">
            <a:extLst>
              <a:ext uri="{FF2B5EF4-FFF2-40B4-BE49-F238E27FC236}">
                <a16:creationId xmlns:a16="http://schemas.microsoft.com/office/drawing/2014/main" id="{E360208B-E4A6-4027-B531-B4E871E0C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0"/>
            <a:ext cx="10256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389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4"/>
          <p:cNvPicPr preferRelativeResize="0"/>
          <p:nvPr/>
        </p:nvPicPr>
        <p:blipFill rotWithShape="1">
          <a:blip r:embed="rId3">
            <a:alphaModFix/>
          </a:blip>
          <a:srcRect l="10986" t="19345" r="9112" b="5062"/>
          <a:stretch/>
        </p:blipFill>
        <p:spPr>
          <a:xfrm>
            <a:off x="1838476" y="1451428"/>
            <a:ext cx="8515048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4"/>
          <p:cNvSpPr txBox="1"/>
          <p:nvPr/>
        </p:nvSpPr>
        <p:spPr>
          <a:xfrm>
            <a:off x="1608200" y="402061"/>
            <a:ext cx="89756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ru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Почему фонарик не надо </a:t>
            </a:r>
            <a:endParaRPr sz="2400"/>
          </a:p>
          <a:p>
            <a:pPr algn="ctr">
              <a:buClr>
                <a:srgbClr val="000000"/>
              </a:buClr>
              <a:buSzPts val="2400"/>
            </a:pPr>
            <a:r>
              <a:rPr lang="ru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включать в розетку?</a:t>
            </a:r>
            <a:endParaRPr sz="3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5"/>
          <p:cNvPicPr preferRelativeResize="0"/>
          <p:nvPr/>
        </p:nvPicPr>
        <p:blipFill rotWithShape="1">
          <a:blip r:embed="rId3">
            <a:alphaModFix/>
          </a:blip>
          <a:srcRect t="23955" b="49837"/>
          <a:stretch/>
        </p:blipFill>
        <p:spPr>
          <a:xfrm>
            <a:off x="3365500" y="3135087"/>
            <a:ext cx="5461000" cy="104502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5"/>
          <p:cNvSpPr txBox="1"/>
          <p:nvPr/>
        </p:nvSpPr>
        <p:spPr>
          <a:xfrm>
            <a:off x="1608200" y="402061"/>
            <a:ext cx="89756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ru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Он работает с помощью батареек.</a:t>
            </a:r>
            <a:endParaRPr sz="3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6"/>
          <p:cNvPicPr preferRelativeResize="0"/>
          <p:nvPr/>
        </p:nvPicPr>
        <p:blipFill rotWithShape="1">
          <a:blip r:embed="rId3">
            <a:alphaModFix/>
          </a:blip>
          <a:srcRect l="6807" t="4299" r="5138"/>
          <a:stretch/>
        </p:blipFill>
        <p:spPr>
          <a:xfrm>
            <a:off x="986973" y="1993296"/>
            <a:ext cx="10218057" cy="44292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6"/>
          <p:cNvSpPr txBox="1"/>
          <p:nvPr/>
        </p:nvSpPr>
        <p:spPr>
          <a:xfrm>
            <a:off x="1608200" y="402061"/>
            <a:ext cx="89756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ru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Назовите все приборы, которые </a:t>
            </a:r>
            <a:endParaRPr sz="2400"/>
          </a:p>
          <a:p>
            <a:pPr algn="ctr">
              <a:buClr>
                <a:srgbClr val="000000"/>
              </a:buClr>
              <a:buSzPts val="2400"/>
            </a:pPr>
            <a:r>
              <a:rPr lang="ru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работают от батареек.</a:t>
            </a:r>
            <a:endParaRPr sz="3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7"/>
          <p:cNvSpPr txBox="1"/>
          <p:nvPr/>
        </p:nvSpPr>
        <p:spPr>
          <a:xfrm>
            <a:off x="1608200" y="402060"/>
            <a:ext cx="89756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ru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Вставьте пропущенное слово</a:t>
            </a:r>
            <a:endParaRPr sz="3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27"/>
          <p:cNvPicPr preferRelativeResize="0"/>
          <p:nvPr/>
        </p:nvPicPr>
        <p:blipFill rotWithShape="1">
          <a:blip r:embed="rId3">
            <a:alphaModFix/>
          </a:blip>
          <a:srcRect l="8934" t="8214" r="15317" b="61139"/>
          <a:stretch/>
        </p:blipFill>
        <p:spPr>
          <a:xfrm>
            <a:off x="1799773" y="1568149"/>
            <a:ext cx="8592457" cy="1857828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7"/>
          <p:cNvSpPr txBox="1"/>
          <p:nvPr/>
        </p:nvSpPr>
        <p:spPr>
          <a:xfrm>
            <a:off x="2344875" y="3922573"/>
            <a:ext cx="7777196" cy="4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Все эти приборы берут из батареек                                   .</a:t>
            </a:r>
            <a:endParaRPr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7"/>
          <p:cNvSpPr/>
          <p:nvPr/>
        </p:nvSpPr>
        <p:spPr>
          <a:xfrm>
            <a:off x="3497737" y="5191896"/>
            <a:ext cx="2501500" cy="520537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электричество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7"/>
          <p:cNvSpPr/>
          <p:nvPr/>
        </p:nvSpPr>
        <p:spPr>
          <a:xfrm>
            <a:off x="6233474" y="5191896"/>
            <a:ext cx="2501500" cy="520537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воздух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7"/>
          <p:cNvSpPr/>
          <p:nvPr/>
        </p:nvSpPr>
        <p:spPr>
          <a:xfrm>
            <a:off x="7089067" y="3888008"/>
            <a:ext cx="2501500" cy="520537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8"/>
          <p:cNvPicPr preferRelativeResize="0"/>
          <p:nvPr/>
        </p:nvPicPr>
        <p:blipFill rotWithShape="1">
          <a:blip r:embed="rId3">
            <a:alphaModFix/>
          </a:blip>
          <a:srcRect l="8934" t="8214" r="15317" b="61139"/>
          <a:stretch/>
        </p:blipFill>
        <p:spPr>
          <a:xfrm>
            <a:off x="1799773" y="1923749"/>
            <a:ext cx="8592457" cy="1857828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8"/>
          <p:cNvSpPr txBox="1"/>
          <p:nvPr/>
        </p:nvSpPr>
        <p:spPr>
          <a:xfrm>
            <a:off x="2344875" y="4278173"/>
            <a:ext cx="7777196" cy="4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Все эти приборы берут из батареек                                   .</a:t>
            </a:r>
            <a:endParaRPr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8"/>
          <p:cNvSpPr/>
          <p:nvPr/>
        </p:nvSpPr>
        <p:spPr>
          <a:xfrm>
            <a:off x="7089067" y="4243608"/>
            <a:ext cx="2501500" cy="520537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электричество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86" name="Picture 2" descr="Picture background">
            <a:extLst>
              <a:ext uri="{FF2B5EF4-FFF2-40B4-BE49-F238E27FC236}">
                <a16:creationId xmlns:a16="http://schemas.microsoft.com/office/drawing/2014/main" id="{E8922EA9-8C78-4CA8-8A16-40CAEEA75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09" b="92613" l="10000" r="90000">
                        <a14:foregroundMark x1="57738" y1="90811" x2="57738" y2="90811"/>
                        <a14:foregroundMark x1="51071" y1="92613" x2="51071" y2="92613"/>
                        <a14:foregroundMark x1="60833" y1="30270" x2="62619" y2="33333"/>
                        <a14:foregroundMark x1="53571" y1="29189" x2="53571" y2="29189"/>
                        <a14:foregroundMark x1="64881" y1="9009" x2="64881" y2="90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094" y="4341812"/>
            <a:ext cx="3808285" cy="251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9"/>
          <p:cNvPicPr preferRelativeResize="0"/>
          <p:nvPr/>
        </p:nvPicPr>
        <p:blipFill rotWithShape="1">
          <a:blip r:embed="rId3">
            <a:alphaModFix/>
          </a:blip>
          <a:srcRect l="1939" t="40479" r="3448" b="23302"/>
          <a:stretch/>
        </p:blipFill>
        <p:spPr>
          <a:xfrm>
            <a:off x="520700" y="2456151"/>
            <a:ext cx="11150600" cy="1929583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9"/>
          <p:cNvSpPr txBox="1"/>
          <p:nvPr/>
        </p:nvSpPr>
        <p:spPr>
          <a:xfrm>
            <a:off x="1608200" y="402061"/>
            <a:ext cx="89756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ru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Куда нужно выбрасывать использованные батарейки?</a:t>
            </a:r>
            <a:endParaRPr sz="3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9"/>
          <p:cNvSpPr/>
          <p:nvPr/>
        </p:nvSpPr>
        <p:spPr>
          <a:xfrm>
            <a:off x="694266" y="4598219"/>
            <a:ext cx="1794935" cy="65193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урна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9"/>
          <p:cNvSpPr/>
          <p:nvPr/>
        </p:nvSpPr>
        <p:spPr>
          <a:xfrm>
            <a:off x="3721946" y="4598219"/>
            <a:ext cx="1794935" cy="65193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лесная река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9"/>
          <p:cNvSpPr/>
          <p:nvPr/>
        </p:nvSpPr>
        <p:spPr>
          <a:xfrm>
            <a:off x="6520179" y="4598219"/>
            <a:ext cx="1794935" cy="65193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улица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9"/>
          <p:cNvSpPr/>
          <p:nvPr/>
        </p:nvSpPr>
        <p:spPr>
          <a:xfrm>
            <a:off x="9408633" y="4598219"/>
            <a:ext cx="1794935" cy="101010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Пункт приема батареек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3">
            <a:alphaModFix/>
          </a:blip>
          <a:srcRect l="609" t="141" r="607" b="2074"/>
          <a:stretch/>
        </p:blipFill>
        <p:spPr>
          <a:xfrm>
            <a:off x="274800" y="218400"/>
            <a:ext cx="11642400" cy="6421200"/>
          </a:xfrm>
          <a:custGeom>
            <a:avLst/>
            <a:gdLst/>
            <a:ahLst/>
            <a:cxnLst/>
            <a:rect l="l" t="t" r="r" b="b"/>
            <a:pathLst>
              <a:path w="8731800" h="4815900" extrusionOk="0">
                <a:moveTo>
                  <a:pt x="305665" y="0"/>
                </a:moveTo>
                <a:lnTo>
                  <a:pt x="8426135" y="0"/>
                </a:lnTo>
                <a:cubicBezTo>
                  <a:pt x="8594949" y="0"/>
                  <a:pt x="8731800" y="136851"/>
                  <a:pt x="8731800" y="305665"/>
                </a:cubicBezTo>
                <a:lnTo>
                  <a:pt x="8731800" y="4510235"/>
                </a:lnTo>
                <a:cubicBezTo>
                  <a:pt x="8731800" y="4679049"/>
                  <a:pt x="8594949" y="4815900"/>
                  <a:pt x="8426135" y="4815900"/>
                </a:cubicBezTo>
                <a:lnTo>
                  <a:pt x="305665" y="4815900"/>
                </a:lnTo>
                <a:cubicBezTo>
                  <a:pt x="136851" y="4815900"/>
                  <a:pt x="0" y="4679049"/>
                  <a:pt x="0" y="4510235"/>
                </a:cubicBezTo>
                <a:lnTo>
                  <a:pt x="0" y="305665"/>
                </a:lnTo>
                <a:cubicBezTo>
                  <a:pt x="0" y="136851"/>
                  <a:pt x="136851" y="0"/>
                  <a:pt x="30566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4140202" y="3687235"/>
            <a:ext cx="4679949" cy="1320800"/>
          </a:xfrm>
          <a:prstGeom prst="roundRect">
            <a:avLst>
              <a:gd name="adj" fmla="val 16667"/>
            </a:avLst>
          </a:prstGeom>
          <a:solidFill>
            <a:srgbClr val="E1F5F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пункте приёма собирают батарейки для их переработки, </a:t>
            </a:r>
            <a:endParaRPr sz="2400"/>
          </a:p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они не приносят вред природе.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0"/>
          <p:cNvSpPr/>
          <p:nvPr/>
        </p:nvSpPr>
        <p:spPr>
          <a:xfrm>
            <a:off x="4461934" y="218399"/>
            <a:ext cx="5107516" cy="1083351"/>
          </a:xfrm>
          <a:prstGeom prst="roundRect">
            <a:avLst>
              <a:gd name="adj" fmla="val 50000"/>
            </a:avLst>
          </a:prstGeom>
          <a:solidFill>
            <a:srgbClr val="E1F5F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ru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Выброшенные в урну батарейки могут нанести вред природе.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0"/>
          <p:cNvSpPr/>
          <p:nvPr/>
        </p:nvSpPr>
        <p:spPr>
          <a:xfrm>
            <a:off x="3814767" y="6413608"/>
            <a:ext cx="5107516" cy="22599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0"/>
          <p:cNvSpPr/>
          <p:nvPr/>
        </p:nvSpPr>
        <p:spPr>
          <a:xfrm>
            <a:off x="4976815" y="5939858"/>
            <a:ext cx="2300284" cy="473749"/>
          </a:xfrm>
          <a:prstGeom prst="roundRect">
            <a:avLst>
              <a:gd name="adj" fmla="val 19172"/>
            </a:avLst>
          </a:prstGeom>
          <a:solidFill>
            <a:srgbClr val="DBFEFC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089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icture background">
            <a:extLst>
              <a:ext uri="{FF2B5EF4-FFF2-40B4-BE49-F238E27FC236}">
                <a16:creationId xmlns:a16="http://schemas.microsoft.com/office/drawing/2014/main" id="{B09CE569-CD9F-483D-8633-5F5D17FC1F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73"/>
          <a:stretch/>
        </p:blipFill>
        <p:spPr bwMode="auto">
          <a:xfrm>
            <a:off x="3256280" y="529300"/>
            <a:ext cx="6131560" cy="58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18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F9CC6D2-F2EA-4DE5-BD1F-81D2C3308791}"/>
              </a:ext>
            </a:extLst>
          </p:cNvPr>
          <p:cNvGrpSpPr/>
          <p:nvPr/>
        </p:nvGrpSpPr>
        <p:grpSpPr>
          <a:xfrm>
            <a:off x="6993835" y="381791"/>
            <a:ext cx="5194852" cy="3047209"/>
            <a:chOff x="6993835" y="381791"/>
            <a:chExt cx="5194852" cy="3047209"/>
          </a:xfrm>
        </p:grpSpPr>
        <p:sp>
          <p:nvSpPr>
            <p:cNvPr id="6" name="Облачко с текстом: овальное 5">
              <a:extLst>
                <a:ext uri="{FF2B5EF4-FFF2-40B4-BE49-F238E27FC236}">
                  <a16:creationId xmlns:a16="http://schemas.microsoft.com/office/drawing/2014/main" id="{30E4CDC5-91F0-451A-B615-33B977934194}"/>
                </a:ext>
              </a:extLst>
            </p:cNvPr>
            <p:cNvSpPr/>
            <p:nvPr/>
          </p:nvSpPr>
          <p:spPr>
            <a:xfrm>
              <a:off x="6993835" y="381791"/>
              <a:ext cx="5194852" cy="3047209"/>
            </a:xfrm>
            <a:prstGeom prst="wedgeEllipseCallout">
              <a:avLst>
                <a:gd name="adj1" fmla="val -43984"/>
                <a:gd name="adj2" fmla="val 43056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54BC1D-FFDA-431B-BEF9-802D2B6E0544}"/>
                </a:ext>
              </a:extLst>
            </p:cNvPr>
            <p:cNvSpPr txBox="1"/>
            <p:nvPr/>
          </p:nvSpPr>
          <p:spPr>
            <a:xfrm>
              <a:off x="7205869" y="1059009"/>
              <a:ext cx="4770783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Спасибо большое! 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 большие молодцы. 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Пора прощаться.</a:t>
              </a:r>
            </a:p>
            <a:p>
              <a:pPr algn="ctr"/>
              <a:r>
                <a: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 новых встреч.</a:t>
              </a:r>
            </a:p>
          </p:txBody>
        </p:sp>
      </p:grpSp>
      <p:pic>
        <p:nvPicPr>
          <p:cNvPr id="15368" name="Picture 8" descr="Picture background">
            <a:extLst>
              <a:ext uri="{FF2B5EF4-FFF2-40B4-BE49-F238E27FC236}">
                <a16:creationId xmlns:a16="http://schemas.microsoft.com/office/drawing/2014/main" id="{707FFFA2-20FD-4FBD-B71A-E172BD471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74" b="97274" l="1495" r="96332">
                        <a14:foregroundMark x1="55707" y1="9046" x2="54891" y2="6568"/>
                        <a14:foregroundMark x1="93207" y1="54027" x2="94837" y2="65923"/>
                        <a14:foregroundMark x1="94837" y1="65923" x2="94837" y2="65923"/>
                        <a14:foregroundMark x1="95652" y1="69021" x2="95652" y2="69021"/>
                        <a14:foregroundMark x1="67391" y1="95291" x2="63995" y2="85998"/>
                        <a14:foregroundMark x1="63995" y1="85998" x2="63995" y2="85874"/>
                        <a14:foregroundMark x1="61413" y1="96406" x2="61413" y2="96406"/>
                        <a14:foregroundMark x1="29348" y1="97274" x2="32880" y2="96778"/>
                        <a14:foregroundMark x1="6793" y1="59108" x2="6793" y2="56877"/>
                        <a14:foregroundMark x1="6793" y1="62206" x2="6793" y2="59108"/>
                        <a14:foregroundMark x1="1630" y1="56877" x2="1630" y2="56877"/>
                        <a14:foregroundMark x1="53533" y1="2974" x2="53533" y2="2974"/>
                        <a14:foregroundMark x1="96332" y1="55886" x2="96332" y2="55886"/>
                        <a14:backgroundMark x1="61685" y1="20570" x2="61685" y2="20570"/>
                        <a14:backgroundMark x1="95109" y1="66047" x2="95109" y2="66047"/>
                        <a14:backgroundMark x1="94837" y1="65799" x2="94837" y2="65799"/>
                        <a14:backgroundMark x1="65353" y1="82652" x2="65353" y2="82652"/>
                        <a14:backgroundMark x1="46060" y1="59356" x2="46060" y2="59356"/>
                        <a14:backgroundMark x1="4212" y1="59108" x2="4212" y2="59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028" y="780331"/>
            <a:ext cx="5194852" cy="569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05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243</Words>
  <Application>Microsoft Office PowerPoint</Application>
  <PresentationFormat>Широкоэкранный</PresentationFormat>
  <Paragraphs>59</Paragraphs>
  <Slides>24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52</cp:revision>
  <dcterms:created xsi:type="dcterms:W3CDTF">2025-01-23T17:33:04Z</dcterms:created>
  <dcterms:modified xsi:type="dcterms:W3CDTF">2025-01-23T19:07:16Z</dcterms:modified>
</cp:coreProperties>
</file>